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80" r:id="rId2"/>
    <p:sldId id="1844" r:id="rId3"/>
    <p:sldId id="1845" r:id="rId4"/>
    <p:sldId id="2355" r:id="rId5"/>
    <p:sldId id="2357" r:id="rId6"/>
    <p:sldId id="2358" r:id="rId7"/>
    <p:sldId id="2361" r:id="rId8"/>
    <p:sldId id="2356" r:id="rId9"/>
    <p:sldId id="2360" r:id="rId10"/>
    <p:sldId id="2363" r:id="rId11"/>
    <p:sldId id="2366" r:id="rId12"/>
    <p:sldId id="2365" r:id="rId13"/>
    <p:sldId id="2367" r:id="rId14"/>
    <p:sldId id="2368" r:id="rId15"/>
    <p:sldId id="2370" r:id="rId16"/>
    <p:sldId id="2369" r:id="rId17"/>
    <p:sldId id="2371" r:id="rId18"/>
    <p:sldId id="1848" r:id="rId19"/>
    <p:sldId id="2374" r:id="rId20"/>
    <p:sldId id="2373" r:id="rId21"/>
    <p:sldId id="2372" r:id="rId22"/>
    <p:sldId id="2375" r:id="rId23"/>
    <p:sldId id="2380" r:id="rId24"/>
    <p:sldId id="2379" r:id="rId25"/>
    <p:sldId id="1849" r:id="rId26"/>
    <p:sldId id="1835" r:id="rId27"/>
    <p:sldId id="2354" r:id="rId28"/>
    <p:sldId id="2378" r:id="rId29"/>
    <p:sldId id="2377" r:id="rId30"/>
  </p:sldIdLst>
  <p:sldSz cx="12192000" cy="6858000"/>
  <p:notesSz cx="6858000" cy="9144000"/>
  <p:embeddedFontLs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微软雅黑 Light" panose="020B0502040204020203" pitchFamily="34" charset="-122"/>
      <p:regular r:id="rId38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46"/>
    <a:srgbClr val="194326"/>
    <a:srgbClr val="007E42"/>
    <a:srgbClr val="A13F0B"/>
    <a:srgbClr val="006C39"/>
    <a:srgbClr val="006434"/>
    <a:srgbClr val="8E0309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2020/6/16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3B0125-2F1A-46E1-BF32-AECB5E30A13D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38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391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09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75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330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273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088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58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138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24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32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699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编队控制器运行的软件环境为</a:t>
            </a:r>
            <a:r>
              <a:rPr lang="en-US" altLang="zh-CN" dirty="0"/>
              <a:t>ROS</a:t>
            </a:r>
            <a:r>
              <a:rPr lang="zh-CN" altLang="en-US" dirty="0"/>
              <a:t>，其中运行着节点一，节点二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5346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103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481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35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332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196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396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421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13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828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53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64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为什么要用开源无人机飞控？？？？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44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只去设计编队的形成情况，编队切换过程，只设计编队的期望值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如果是弹的驾驶仪没有问题。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766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722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04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0439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42348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94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07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72411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7788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4700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2866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807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8981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473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5764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399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690315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567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04616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9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17992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72043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7427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671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8067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9" r:id="rId2"/>
    <p:sldLayoutId id="2147483750" r:id="rId3"/>
    <p:sldLayoutId id="2147483751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82" r:id="rId10"/>
    <p:sldLayoutId id="2147483781" r:id="rId11"/>
    <p:sldLayoutId id="2147483738" r:id="rId12"/>
    <p:sldLayoutId id="2147483736" r:id="rId13"/>
    <p:sldLayoutId id="2147483784" r:id="rId14"/>
    <p:sldLayoutId id="2147483777" r:id="rId15"/>
    <p:sldLayoutId id="214748379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731" r:id="rId22"/>
    <p:sldLayoutId id="2147483785" r:id="rId23"/>
    <p:sldLayoutId id="2147483789" r:id="rId24"/>
    <p:sldLayoutId id="2147483797" r:id="rId25"/>
    <p:sldLayoutId id="2147483783" r:id="rId26"/>
    <p:sldLayoutId id="2147483798" r:id="rId27"/>
    <p:sldLayoutId id="2147483793" r:id="rId28"/>
    <p:sldLayoutId id="2147483794" r:id="rId29"/>
    <p:sldLayoutId id="2147483796" r:id="rId30"/>
    <p:sldLayoutId id="2147483799" r:id="rId31"/>
    <p:sldLayoutId id="2147483807" r:id="rId32"/>
    <p:sldLayoutId id="2147483808" r:id="rId33"/>
    <p:sldLayoutId id="2147483811" r:id="rId34"/>
    <p:sldLayoutId id="2147483812" r:id="rId35"/>
    <p:sldLayoutId id="2147483809" r:id="rId36"/>
    <p:sldLayoutId id="2147483810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44.wmf"/><Relationship Id="rId2" Type="http://schemas.openxmlformats.org/officeDocument/2006/relationships/slideLayout" Target="../slideLayouts/slideLayout26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1.wmf"/><Relationship Id="rId5" Type="http://schemas.openxmlformats.org/officeDocument/2006/relationships/image" Target="../media/image46.png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5.png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6.wmf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61.png"/><Relationship Id="rId15" Type="http://schemas.openxmlformats.org/officeDocument/2006/relationships/image" Target="../media/image63.png"/><Relationship Id="rId10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57.wmf"/><Relationship Id="rId14" Type="http://schemas.openxmlformats.org/officeDocument/2006/relationships/image" Target="../media/image59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4.wmf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68.png"/><Relationship Id="rId10" Type="http://schemas.openxmlformats.org/officeDocument/2006/relationships/image" Target="../media/image65.wmf"/><Relationship Id="rId4" Type="http://schemas.openxmlformats.org/officeDocument/2006/relationships/image" Target="../media/image67.png"/><Relationship Id="rId9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3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4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6E67701-0ACE-4AF4-8EFB-5D0DB08701F8}"/>
              </a:ext>
            </a:extLst>
          </p:cNvPr>
          <p:cNvSpPr txBox="1"/>
          <p:nvPr/>
        </p:nvSpPr>
        <p:spPr>
          <a:xfrm>
            <a:off x="664905" y="3551548"/>
            <a:ext cx="1085425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1000" dirty="0">
                <a:solidFill>
                  <a:schemeClr val="bg1"/>
                </a:solidFill>
                <a:latin typeface="+mn-ea"/>
                <a:ea typeface="+mn-ea"/>
              </a:rPr>
              <a:t>固定翼无人机编队控制及应用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C4F67A-72B7-4A3B-A48F-237CD87309ED}"/>
              </a:ext>
            </a:extLst>
          </p:cNvPr>
          <p:cNvSpPr txBox="1"/>
          <p:nvPr/>
        </p:nvSpPr>
        <p:spPr>
          <a:xfrm>
            <a:off x="5120137" y="4779307"/>
            <a:ext cx="4221163" cy="1532727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答辩人：李   顺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导　师：王佳楠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时　间：</a:t>
            </a:r>
            <a:fld id="{7C913863-4CE9-4C23-B50F-69A814F8F0A4}" type="datetime5">
              <a:rPr lang="zh-CN" altLang="en-US" sz="2400" smtClean="0">
                <a:solidFill>
                  <a:schemeClr val="bg1"/>
                </a:solidFill>
                <a:latin typeface="+mn-ea"/>
                <a:ea typeface="+mn-ea"/>
              </a:rPr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2020/6/16</a:t>
            </a:fld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25682" y="4907315"/>
            <a:ext cx="60386" cy="1276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220683" y="1816313"/>
            <a:ext cx="8780567" cy="4102794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864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飞行力学基本假设：</a:t>
            </a:r>
            <a:endParaRPr lang="en-US" altLang="zh-CN" dirty="0">
              <a:solidFill>
                <a:srgbClr val="008646"/>
              </a:solidFill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地球自转、地球曲率、飞行包线、大气环境、以及刚性无人机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864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坐标系：（欧美坐标系）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864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地面系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、机体系、航迹系、导航系以及速度系（风轴系）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zh-CN" altLang="en-US" dirty="0">
                <a:solidFill>
                  <a:srgbClr val="008646"/>
                </a:solidFill>
              </a:rPr>
              <a:t>设计方法：</a:t>
            </a:r>
            <a:endParaRPr lang="en-US" altLang="zh-CN" dirty="0">
              <a:solidFill>
                <a:srgbClr val="0086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/>
              <a:t>分为竖直以及水平平面分别设计，解耦控制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/>
              <a:t>领从方法</a:t>
            </a: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dirty="0">
              <a:solidFill>
                <a:srgbClr val="0086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坐标系，假设和设计方法：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387926" y="1922449"/>
            <a:ext cx="3881995" cy="943215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速度大小、方向一致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位置误差为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0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编队的最终目标：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图片包含 文字, 地图, 游戏机&#10;&#10;描述已自动生成">
            <a:extLst>
              <a:ext uri="{FF2B5EF4-FFF2-40B4-BE49-F238E27FC236}">
                <a16:creationId xmlns:a16="http://schemas.microsoft.com/office/drawing/2014/main" id="{5766C102-ED49-4C6E-B2B0-5617EBE9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49" y="1168587"/>
            <a:ext cx="6466382" cy="478454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C3A3CEE-A3BB-4A4F-8CCE-BA1993D54281}"/>
              </a:ext>
            </a:extLst>
          </p:cNvPr>
          <p:cNvSpPr/>
          <p:nvPr/>
        </p:nvSpPr>
        <p:spPr>
          <a:xfrm>
            <a:off x="8110502" y="2294164"/>
            <a:ext cx="1665652" cy="11348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标题 8">
            <a:extLst>
              <a:ext uri="{FF2B5EF4-FFF2-40B4-BE49-F238E27FC236}">
                <a16:creationId xmlns:a16="http://schemas.microsoft.com/office/drawing/2014/main" id="{D5724B60-48D0-4E21-A2BB-F484A8934E66}"/>
              </a:ext>
            </a:extLst>
          </p:cNvPr>
          <p:cNvSpPr txBox="1">
            <a:spLocks/>
          </p:cNvSpPr>
          <p:nvPr/>
        </p:nvSpPr>
        <p:spPr bwMode="auto">
          <a:xfrm>
            <a:off x="191946" y="3560859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明确自驾仪内环期望值：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EA7E46C9-1688-4459-A995-2B5EAECECD5A}"/>
              </a:ext>
            </a:extLst>
          </p:cNvPr>
          <p:cNvSpPr txBox="1">
            <a:spLocks/>
          </p:cNvSpPr>
          <p:nvPr/>
        </p:nvSpPr>
        <p:spPr>
          <a:xfrm>
            <a:off x="320250" y="4264326"/>
            <a:ext cx="4406871" cy="13668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期望姿态角（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roll pitch yaw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期望油门百分比</a:t>
            </a:r>
          </a:p>
        </p:txBody>
      </p:sp>
      <p:sp>
        <p:nvSpPr>
          <p:cNvPr id="5" name="箭头: 右弧形 4">
            <a:extLst>
              <a:ext uri="{FF2B5EF4-FFF2-40B4-BE49-F238E27FC236}">
                <a16:creationId xmlns:a16="http://schemas.microsoft.com/office/drawing/2014/main" id="{9BBCE147-BAD9-4264-8492-C46C7EB0D888}"/>
              </a:ext>
            </a:extLst>
          </p:cNvPr>
          <p:cNvSpPr/>
          <p:nvPr/>
        </p:nvSpPr>
        <p:spPr>
          <a:xfrm>
            <a:off x="4155621" y="2703703"/>
            <a:ext cx="644979" cy="2139043"/>
          </a:xfrm>
          <a:prstGeom prst="curvedLeftArrow">
            <a:avLst/>
          </a:prstGeom>
          <a:solidFill>
            <a:srgbClr val="00864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典型自动驾驶仪逻辑：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社交网络的手机截图&#10;&#10;描述已自动生成">
            <a:extLst>
              <a:ext uri="{FF2B5EF4-FFF2-40B4-BE49-F238E27FC236}">
                <a16:creationId xmlns:a16="http://schemas.microsoft.com/office/drawing/2014/main" id="{CA21A6D1-4475-4FF6-B8A5-5FD36806D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848"/>
            <a:ext cx="12192000" cy="4434303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BC0748C-8834-408F-9E6B-1DA1ABBA789B}"/>
              </a:ext>
            </a:extLst>
          </p:cNvPr>
          <p:cNvSpPr/>
          <p:nvPr/>
        </p:nvSpPr>
        <p:spPr>
          <a:xfrm>
            <a:off x="5734695" y="2922815"/>
            <a:ext cx="1665652" cy="11348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乘号 6">
            <a:extLst>
              <a:ext uri="{FF2B5EF4-FFF2-40B4-BE49-F238E27FC236}">
                <a16:creationId xmlns:a16="http://schemas.microsoft.com/office/drawing/2014/main" id="{60AAB668-362C-4F29-B450-9D6B1EBFB8F0}"/>
              </a:ext>
            </a:extLst>
          </p:cNvPr>
          <p:cNvSpPr/>
          <p:nvPr/>
        </p:nvSpPr>
        <p:spPr>
          <a:xfrm>
            <a:off x="4751615" y="3114675"/>
            <a:ext cx="824593" cy="751115"/>
          </a:xfrm>
          <a:prstGeom prst="mathMultiply">
            <a:avLst>
              <a:gd name="adj1" fmla="val 61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33AAA5-AACF-4CB4-AC4B-4CE49E7EF7C7}"/>
              </a:ext>
            </a:extLst>
          </p:cNvPr>
          <p:cNvSpPr/>
          <p:nvPr/>
        </p:nvSpPr>
        <p:spPr>
          <a:xfrm>
            <a:off x="3372426" y="5533196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编队控制器</a:t>
            </a:r>
          </a:p>
        </p:txBody>
      </p:sp>
      <p:cxnSp>
        <p:nvCxnSpPr>
          <p:cNvPr id="15" name="连接符: 肘形 96">
            <a:extLst>
              <a:ext uri="{FF2B5EF4-FFF2-40B4-BE49-F238E27FC236}">
                <a16:creationId xmlns:a16="http://schemas.microsoft.com/office/drawing/2014/main" id="{566362C3-08FF-45D2-B304-181111A30AF9}"/>
              </a:ext>
            </a:extLst>
          </p:cNvPr>
          <p:cNvCxnSpPr>
            <a:cxnSpLocks/>
          </p:cNvCxnSpPr>
          <p:nvPr/>
        </p:nvCxnSpPr>
        <p:spPr>
          <a:xfrm rot="10800000">
            <a:off x="295275" y="2277315"/>
            <a:ext cx="3077151" cy="359941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连接符: 肘形 96">
            <a:extLst>
              <a:ext uri="{FF2B5EF4-FFF2-40B4-BE49-F238E27FC236}">
                <a16:creationId xmlns:a16="http://schemas.microsoft.com/office/drawing/2014/main" id="{EB490D32-EA65-493A-B584-943753B37CC6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4492203" y="4907445"/>
            <a:ext cx="1524876" cy="96928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40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字, 地图, 游戏机&#10;&#10;描述已自动生成">
            <a:extLst>
              <a:ext uri="{FF2B5EF4-FFF2-40B4-BE49-F238E27FC236}">
                <a16:creationId xmlns:a16="http://schemas.microsoft.com/office/drawing/2014/main" id="{5766C102-ED49-4C6E-B2B0-5617EBE9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04" y="1116972"/>
            <a:ext cx="5543296" cy="4101542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387926" y="1922449"/>
            <a:ext cx="6208817" cy="1245294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误差定义：</a:t>
            </a:r>
            <a:endParaRPr lang="en-US" altLang="zh-CN" b="1" dirty="0">
              <a:solidFill>
                <a:srgbClr val="92D05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速度（地速）大小误差、角度误差（航向角）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位置误差（三个分量）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误差的相关处理（选择领机为参考坐标系）：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3A3CEE-A3BB-4A4F-8CCE-BA1993D54281}"/>
              </a:ext>
            </a:extLst>
          </p:cNvPr>
          <p:cNvSpPr/>
          <p:nvPr/>
        </p:nvSpPr>
        <p:spPr>
          <a:xfrm>
            <a:off x="9180023" y="2261507"/>
            <a:ext cx="1090648" cy="7919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70CB8C23-84AC-46DB-93D5-FDC49FF2F7D8}"/>
              </a:ext>
            </a:extLst>
          </p:cNvPr>
          <p:cNvSpPr txBox="1">
            <a:spLocks/>
          </p:cNvSpPr>
          <p:nvPr/>
        </p:nvSpPr>
        <p:spPr>
          <a:xfrm>
            <a:off x="387925" y="3179700"/>
            <a:ext cx="6690511" cy="1890322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误差分组：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从机航迹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X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轴：速度大小误差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沿该轴的位置误差分量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lvl="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从机航迹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轴：速度角度误差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+</a:t>
            </a:r>
            <a:r>
              <a:rPr lang="zh-CN" altLang="en-US" dirty="0">
                <a:solidFill>
                  <a:srgbClr val="000000"/>
                </a:solidFill>
              </a:rPr>
              <a:t>沿该轴的位置误差分量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E1A8B721-829B-4CE4-93C3-08F40F2551C9}"/>
              </a:ext>
            </a:extLst>
          </p:cNvPr>
          <p:cNvSpPr txBox="1">
            <a:spLocks/>
          </p:cNvSpPr>
          <p:nvPr/>
        </p:nvSpPr>
        <p:spPr>
          <a:xfrm>
            <a:off x="387926" y="5021036"/>
            <a:ext cx="6208818" cy="1079485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误差混合：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两轴的混合误差来自本轴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种误差的线性组合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96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编队控制器设计（水平平面）：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98674" y="2921661"/>
            <a:ext cx="6208817" cy="12452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两个方向的控制器均选用数字式增量式</a:t>
            </a:r>
            <a:r>
              <a:rPr lang="en-US" altLang="zh-CN" dirty="0">
                <a:latin typeface="微软雅黑"/>
                <a:ea typeface="微软雅黑"/>
              </a:rPr>
              <a:t>PID</a:t>
            </a:r>
            <a:r>
              <a:rPr lang="zh-CN" altLang="en-US" dirty="0">
                <a:latin typeface="微软雅黑"/>
                <a:ea typeface="微软雅黑"/>
              </a:rPr>
              <a:t>控制器。</a:t>
            </a:r>
            <a:endParaRPr lang="en-US" altLang="zh-CN" dirty="0">
              <a:latin typeface="微软雅黑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8473396" y="2739767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增量式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1632638-6FED-4C4E-890A-90CB77469B4F}"/>
              </a:ext>
            </a:extLst>
          </p:cNvPr>
          <p:cNvCxnSpPr>
            <a:endCxn id="13" idx="1"/>
          </p:cNvCxnSpPr>
          <p:nvPr/>
        </p:nvCxnSpPr>
        <p:spPr>
          <a:xfrm>
            <a:off x="7290707" y="3083302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16D080-29AE-4842-A036-B24C7D1B7C2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593173" y="3083302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4B52CEC-BC92-4E03-8162-5C5084CC5B7E}"/>
              </a:ext>
            </a:extLst>
          </p:cNvPr>
          <p:cNvSpPr/>
          <p:nvPr/>
        </p:nvSpPr>
        <p:spPr>
          <a:xfrm>
            <a:off x="6800851" y="2144888"/>
            <a:ext cx="1039067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92D050"/>
                </a:solidFill>
                <a:latin typeface="微软雅黑"/>
                <a:ea typeface="微软雅黑"/>
              </a:rPr>
              <a:t>X</a:t>
            </a: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方向：</a:t>
            </a:r>
            <a:endParaRPr lang="en-US" altLang="zh-CN" b="1" dirty="0">
              <a:solidFill>
                <a:srgbClr val="92D050"/>
              </a:solidFill>
              <a:latin typeface="微软雅黑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95D41A-3586-4E0A-B359-0690D80FFB14}"/>
              </a:ext>
            </a:extLst>
          </p:cNvPr>
          <p:cNvSpPr/>
          <p:nvPr/>
        </p:nvSpPr>
        <p:spPr>
          <a:xfrm>
            <a:off x="8473396" y="4365251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增量式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793130-07DD-4389-8177-69DC54EF43B3}"/>
              </a:ext>
            </a:extLst>
          </p:cNvPr>
          <p:cNvCxnSpPr>
            <a:endCxn id="23" idx="1"/>
          </p:cNvCxnSpPr>
          <p:nvPr/>
        </p:nvCxnSpPr>
        <p:spPr>
          <a:xfrm>
            <a:off x="7290707" y="4708786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18130F-6A93-4598-AD4A-8B3AC668F1B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593173" y="4708786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30DC2A4-B2ED-43C3-AA5D-751F50909362}"/>
              </a:ext>
            </a:extLst>
          </p:cNvPr>
          <p:cNvSpPr/>
          <p:nvPr/>
        </p:nvSpPr>
        <p:spPr>
          <a:xfrm>
            <a:off x="6800851" y="3770372"/>
            <a:ext cx="1026243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92D050"/>
                </a:solidFill>
                <a:latin typeface="微软雅黑"/>
                <a:ea typeface="微软雅黑"/>
              </a:rPr>
              <a:t>Y</a:t>
            </a: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方向：</a:t>
            </a:r>
            <a:endParaRPr lang="en-US" altLang="zh-CN" b="1" dirty="0">
              <a:solidFill>
                <a:srgbClr val="92D050"/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6800850" y="4256474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混合误差</a:t>
            </a:r>
            <a:r>
              <a:rPr lang="en-US" altLang="zh-CN" sz="1600" spc="300" dirty="0">
                <a:solidFill>
                  <a:srgbClr val="000000"/>
                </a:solidFill>
                <a:latin typeface="微软雅黑"/>
                <a:ea typeface="微软雅黑"/>
              </a:rPr>
              <a:t>Y</a:t>
            </a:r>
            <a:endParaRPr lang="zh-CN" altLang="en-US" sz="1600" spc="3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6800850" y="2703609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混合误差</a:t>
            </a:r>
            <a:r>
              <a:rPr lang="en-US" altLang="zh-CN" sz="1600" spc="300" dirty="0">
                <a:solidFill>
                  <a:srgbClr val="000000"/>
                </a:solidFill>
                <a:latin typeface="微软雅黑"/>
                <a:ea typeface="微软雅黑"/>
              </a:rPr>
              <a:t>X</a:t>
            </a:r>
            <a:endParaRPr lang="zh-CN" altLang="en-US" sz="1600" spc="3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9886532" y="2692821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9885955" y="4299335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</p:spTree>
    <p:extLst>
      <p:ext uri="{BB962C8B-B14F-4D97-AF65-F5344CB8AC3E}">
        <p14:creationId xmlns:p14="http://schemas.microsoft.com/office/powerpoint/2010/main" val="5655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文字, 地图, 风筝, 飞行&#10;&#10;描述已自动生成">
            <a:extLst>
              <a:ext uri="{FF2B5EF4-FFF2-40B4-BE49-F238E27FC236}">
                <a16:creationId xmlns:a16="http://schemas.microsoft.com/office/drawing/2014/main" id="{E3944780-696B-47E2-8AAE-7288D1F9FF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0541" y="2806353"/>
            <a:ext cx="4192409" cy="339487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编队控制器设计（水平平面）：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37748" y="2183706"/>
            <a:ext cx="5759658" cy="12452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协调转弯假设：无侧滑运动转弯；</a:t>
            </a:r>
            <a:endParaRPr lang="en-US" altLang="zh-CN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无侧滑条件。</a:t>
            </a:r>
            <a:endParaRPr lang="en-US" altLang="zh-CN" dirty="0">
              <a:latin typeface="微软雅黑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95D41A-3586-4E0A-B359-0690D80FFB14}"/>
              </a:ext>
            </a:extLst>
          </p:cNvPr>
          <p:cNvSpPr/>
          <p:nvPr/>
        </p:nvSpPr>
        <p:spPr>
          <a:xfrm>
            <a:off x="8473396" y="165156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协调转弯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BTT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793130-07DD-4389-8177-69DC54EF43B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290707" y="1995100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18130F-6A93-4598-AD4A-8B3AC668F1B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593173" y="1995100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9885955" y="158564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期望滚转角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B81FD0-39A8-42DC-BEFA-7CFE0051A226}"/>
              </a:ext>
            </a:extLst>
          </p:cNvPr>
          <p:cNvSpPr/>
          <p:nvPr/>
        </p:nvSpPr>
        <p:spPr>
          <a:xfrm>
            <a:off x="6506664" y="155968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61D3FE61-FACB-4773-81A3-93B824B9A3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2968">
            <a:off x="5631434" y="4091259"/>
            <a:ext cx="2351009" cy="62746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3D7E570-FAC3-4D47-9FA0-F021946ED2BF}"/>
              </a:ext>
            </a:extLst>
          </p:cNvPr>
          <p:cNvCxnSpPr>
            <a:stCxn id="6" idx="2"/>
          </p:cNvCxnSpPr>
          <p:nvPr/>
        </p:nvCxnSpPr>
        <p:spPr>
          <a:xfrm flipH="1" flipV="1">
            <a:off x="5840520" y="3011602"/>
            <a:ext cx="1149867" cy="1647898"/>
          </a:xfrm>
          <a:prstGeom prst="straightConnector1">
            <a:avLst/>
          </a:prstGeom>
          <a:ln w="12700">
            <a:solidFill>
              <a:srgbClr val="19432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3ECBCB5-FC0F-4692-A2C6-FD277E37615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990387" y="4659500"/>
            <a:ext cx="0" cy="1504905"/>
          </a:xfrm>
          <a:prstGeom prst="straightConnector1">
            <a:avLst/>
          </a:prstGeom>
          <a:ln w="12700">
            <a:solidFill>
              <a:srgbClr val="19432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1CCEC52-5C12-4B7D-8E11-79134C3B53B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840519" y="4659500"/>
            <a:ext cx="114986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B7BE66D-DA7A-428E-B2E8-16E215FB6A39}"/>
              </a:ext>
            </a:extLst>
          </p:cNvPr>
          <p:cNvCxnSpPr/>
          <p:nvPr/>
        </p:nvCxnSpPr>
        <p:spPr>
          <a:xfrm>
            <a:off x="5840519" y="3011602"/>
            <a:ext cx="0" cy="164789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4279D1-9539-49F9-826F-E59865563E48}"/>
              </a:ext>
            </a:extLst>
          </p:cNvPr>
          <p:cNvCxnSpPr>
            <a:cxnSpLocks/>
          </p:cNvCxnSpPr>
          <p:nvPr/>
        </p:nvCxnSpPr>
        <p:spPr>
          <a:xfrm flipH="1" flipV="1">
            <a:off x="5840519" y="4659499"/>
            <a:ext cx="1149868" cy="15049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25D43B42-789E-4108-9257-F67A70886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31601"/>
              </p:ext>
            </p:extLst>
          </p:nvPr>
        </p:nvGraphicFramePr>
        <p:xfrm>
          <a:off x="6990387" y="5673307"/>
          <a:ext cx="53498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" name="Equation" r:id="rId6" imgW="241200" imgH="164880" progId="Equation.DSMT4">
                  <p:embed/>
                </p:oleObj>
              </mc:Choice>
              <mc:Fallback>
                <p:oleObj name="Equation" r:id="rId6" imgW="2412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0387" y="5673307"/>
                        <a:ext cx="534987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24ACEEB-30F4-4BB3-9C8A-7B7956639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00704"/>
              </p:ext>
            </p:extLst>
          </p:nvPr>
        </p:nvGraphicFramePr>
        <p:xfrm>
          <a:off x="6103938" y="2994281"/>
          <a:ext cx="240975" cy="284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03938" y="2994281"/>
                        <a:ext cx="240975" cy="284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D681F926-757A-4B81-A5B7-F568AD7783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660313"/>
              </p:ext>
            </p:extLst>
          </p:nvPr>
        </p:nvGraphicFramePr>
        <p:xfrm>
          <a:off x="5934159" y="4382672"/>
          <a:ext cx="266700" cy="29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34159" y="4382672"/>
                        <a:ext cx="266700" cy="293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1FF19C34-9A43-4330-9A79-AA031C1C8F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543982"/>
              </p:ext>
            </p:extLst>
          </p:nvPr>
        </p:nvGraphicFramePr>
        <p:xfrm>
          <a:off x="2337068" y="3763963"/>
          <a:ext cx="1119776" cy="724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" name="Equation" r:id="rId12" imgW="647640" imgH="419040" progId="Equation.DSMT4">
                  <p:embed/>
                </p:oleObj>
              </mc:Choice>
              <mc:Fallback>
                <p:oleObj name="Equation" r:id="rId12" imgW="647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7068" y="3763963"/>
                        <a:ext cx="1119776" cy="724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381DB738-AB32-443E-82A9-7C756D9907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151586"/>
              </p:ext>
            </p:extLst>
          </p:nvPr>
        </p:nvGraphicFramePr>
        <p:xfrm>
          <a:off x="5915694" y="3565119"/>
          <a:ext cx="215414" cy="198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" name="Equation" r:id="rId14" imgW="164880" imgH="152280" progId="Equation.DSMT4">
                  <p:embed/>
                </p:oleObj>
              </mc:Choice>
              <mc:Fallback>
                <p:oleObj name="Equation" r:id="rId14" imgW="1648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15694" y="3565119"/>
                        <a:ext cx="215414" cy="198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弧形 44">
            <a:extLst>
              <a:ext uri="{FF2B5EF4-FFF2-40B4-BE49-F238E27FC236}">
                <a16:creationId xmlns:a16="http://schemas.microsoft.com/office/drawing/2014/main" id="{DB5AB054-7E2A-4D97-8999-260761B03696}"/>
              </a:ext>
            </a:extLst>
          </p:cNvPr>
          <p:cNvSpPr/>
          <p:nvPr/>
        </p:nvSpPr>
        <p:spPr>
          <a:xfrm rot="7044217">
            <a:off x="5695237" y="3045238"/>
            <a:ext cx="396240" cy="421053"/>
          </a:xfrm>
          <a:prstGeom prst="arc">
            <a:avLst>
              <a:gd name="adj1" fmla="val 16457614"/>
              <a:gd name="adj2" fmla="val 21099908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F6B2D144-88D2-447A-94A0-B3A060D6C9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828615"/>
              </p:ext>
            </p:extLst>
          </p:nvPr>
        </p:nvGraphicFramePr>
        <p:xfrm>
          <a:off x="2412018" y="4635330"/>
          <a:ext cx="958984" cy="446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8" name="Equation" r:id="rId16" imgW="545760" imgH="253800" progId="Equation.DSMT4">
                  <p:embed/>
                </p:oleObj>
              </mc:Choice>
              <mc:Fallback>
                <p:oleObj name="Equation" r:id="rId16" imgW="545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12018" y="4635330"/>
                        <a:ext cx="958984" cy="446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左大括号 46">
            <a:extLst>
              <a:ext uri="{FF2B5EF4-FFF2-40B4-BE49-F238E27FC236}">
                <a16:creationId xmlns:a16="http://schemas.microsoft.com/office/drawing/2014/main" id="{BED5C5BA-F2E2-4A99-A1B8-3A9D6C2E9A36}"/>
              </a:ext>
            </a:extLst>
          </p:cNvPr>
          <p:cNvSpPr/>
          <p:nvPr/>
        </p:nvSpPr>
        <p:spPr>
          <a:xfrm>
            <a:off x="2104741" y="3855193"/>
            <a:ext cx="228406" cy="1155300"/>
          </a:xfrm>
          <a:prstGeom prst="leftBrace">
            <a:avLst>
              <a:gd name="adj1" fmla="val 24509"/>
              <a:gd name="adj2" fmla="val 49201"/>
            </a:avLst>
          </a:prstGeom>
          <a:ln w="19050">
            <a:solidFill>
              <a:srgbClr val="194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4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地图上有字&#10;&#10;描述已自动生成">
            <a:extLst>
              <a:ext uri="{FF2B5EF4-FFF2-40B4-BE49-F238E27FC236}">
                <a16:creationId xmlns:a16="http://schemas.microsoft.com/office/drawing/2014/main" id="{8E8D0366-52DA-4C91-8042-981FB5493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266" y="866593"/>
            <a:ext cx="6393734" cy="3589331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编队控制器设计（竖直平面）：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52244" y="2695830"/>
            <a:ext cx="5796494" cy="25881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sz="2400" dirty="0">
                <a:latin typeface="微软雅黑"/>
                <a:ea typeface="微软雅黑"/>
              </a:rPr>
              <a:t>TECS</a:t>
            </a:r>
            <a:r>
              <a:rPr lang="zh-CN" altLang="en-US" sz="2400" dirty="0">
                <a:latin typeface="微软雅黑"/>
                <a:ea typeface="微软雅黑"/>
              </a:rPr>
              <a:t>控制器：（总能量控制系统）：</a:t>
            </a:r>
            <a:endParaRPr lang="en-US" altLang="zh-CN" sz="2400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dirty="0">
                <a:latin typeface="微软雅黑"/>
                <a:ea typeface="微软雅黑"/>
              </a:rPr>
              <a:t>推力值对应总能量（</a:t>
            </a:r>
            <a:r>
              <a:rPr lang="en-US" altLang="zh-CN" sz="2400" dirty="0">
                <a:latin typeface="微软雅黑"/>
                <a:ea typeface="微软雅黑"/>
              </a:rPr>
              <a:t>Total Energy</a:t>
            </a:r>
            <a:r>
              <a:rPr lang="zh-CN" altLang="en-US" sz="2400" dirty="0">
                <a:latin typeface="微软雅黑"/>
                <a:ea typeface="微软雅黑"/>
              </a:rPr>
              <a:t>），</a:t>
            </a:r>
            <a:endParaRPr lang="en-US" altLang="zh-CN" sz="2400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dirty="0">
                <a:latin typeface="微软雅黑"/>
                <a:ea typeface="微软雅黑"/>
              </a:rPr>
              <a:t>俯仰角对应能量分配（</a:t>
            </a:r>
            <a:r>
              <a:rPr lang="en-US" altLang="zh-CN" sz="2400" dirty="0">
                <a:latin typeface="微软雅黑"/>
                <a:ea typeface="微软雅黑"/>
              </a:rPr>
              <a:t>Energy Balance</a:t>
            </a:r>
            <a:r>
              <a:rPr lang="zh-CN" altLang="en-US" sz="2400" dirty="0">
                <a:latin typeface="微软雅黑"/>
                <a:ea typeface="微软雅黑"/>
              </a:rPr>
              <a:t>）</a:t>
            </a:r>
            <a:endParaRPr lang="en-US" altLang="zh-CN" sz="2400" dirty="0">
              <a:latin typeface="微软雅黑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8548384" y="502654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TECS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6958965" y="5676101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6958965" y="4644692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期望高度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10044647" y="4629755"/>
            <a:ext cx="1640450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期望俯仰角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10044647" y="574761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期望油门百分比</a:t>
            </a:r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6DA6C47A-C90E-4D3B-940F-8A19C768F5C2}"/>
              </a:ext>
            </a:extLst>
          </p:cNvPr>
          <p:cNvCxnSpPr>
            <a:endCxn id="13" idx="1"/>
          </p:cNvCxnSpPr>
          <p:nvPr/>
        </p:nvCxnSpPr>
        <p:spPr>
          <a:xfrm>
            <a:off x="7168515" y="5155338"/>
            <a:ext cx="1379869" cy="214745"/>
          </a:xfrm>
          <a:prstGeom prst="bentConnector3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3C4DDE89-489A-45A5-A018-EC9D2BEE993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668161" y="5118392"/>
            <a:ext cx="1084063" cy="251691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532926C9-92B6-4B16-8F81-12B27FD9345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668161" y="5370083"/>
            <a:ext cx="1093299" cy="242357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0C7EAC99-8527-4353-B54D-C155712126C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168515" y="5370083"/>
            <a:ext cx="1379869" cy="242357"/>
          </a:xfrm>
          <a:prstGeom prst="bentConnector3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1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编队控制器概览：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5116662" y="383553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TECS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3891626" y="3753706"/>
            <a:ext cx="1379187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3897446" y="4832071"/>
            <a:ext cx="1379187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期望高度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6619119" y="3787036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期望俯仰角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7797203" y="4246351"/>
            <a:ext cx="1895109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期望油门百分比</a:t>
            </a: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3C4DDE89-489A-45A5-A018-EC9D2BEE993B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6236439" y="3673870"/>
            <a:ext cx="1670949" cy="505203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532926C9-92B6-4B16-8F81-12B27FD93450}"/>
              </a:ext>
            </a:extLst>
          </p:cNvPr>
          <p:cNvCxnSpPr>
            <a:cxnSpLocks/>
            <a:stCxn id="13" idx="3"/>
            <a:endCxn id="22" idx="2"/>
          </p:cNvCxnSpPr>
          <p:nvPr/>
        </p:nvCxnSpPr>
        <p:spPr>
          <a:xfrm flipV="1">
            <a:off x="6236439" y="4017405"/>
            <a:ext cx="4015762" cy="161668"/>
          </a:xfrm>
          <a:prstGeom prst="bentConnector2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0C7EAC99-8527-4353-B54D-C155712126CF}"/>
              </a:ext>
            </a:extLst>
          </p:cNvPr>
          <p:cNvCxnSpPr>
            <a:cxnSpLocks/>
            <a:stCxn id="22" idx="0"/>
            <a:endCxn id="20" idx="0"/>
          </p:cNvCxnSpPr>
          <p:nvPr/>
        </p:nvCxnSpPr>
        <p:spPr>
          <a:xfrm rot="16200000" flipV="1">
            <a:off x="5806449" y="-1115418"/>
            <a:ext cx="12700" cy="8891505"/>
          </a:xfrm>
          <a:prstGeom prst="bentConnector3">
            <a:avLst>
              <a:gd name="adj1" fmla="val 7778567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02914B9-F26F-439F-8E29-2D03D11552CB}"/>
              </a:ext>
            </a:extLst>
          </p:cNvPr>
          <p:cNvSpPr/>
          <p:nvPr/>
        </p:nvSpPr>
        <p:spPr>
          <a:xfrm>
            <a:off x="5116662" y="2837192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协调转弯模型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EE7E4F-8937-4CE7-A081-9C26001B91EE}"/>
              </a:ext>
            </a:extLst>
          </p:cNvPr>
          <p:cNvSpPr/>
          <p:nvPr/>
        </p:nvSpPr>
        <p:spPr>
          <a:xfrm>
            <a:off x="2585732" y="285545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C79D0B-76B8-4F64-9877-88D8EB0CE71E}"/>
              </a:ext>
            </a:extLst>
          </p:cNvPr>
          <p:cNvSpPr/>
          <p:nvPr/>
        </p:nvSpPr>
        <p:spPr>
          <a:xfrm>
            <a:off x="2585731" y="3837580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038AF7-09BA-4625-BEEB-64A9F5DC337C}"/>
              </a:ext>
            </a:extLst>
          </p:cNvPr>
          <p:cNvSpPr/>
          <p:nvPr/>
        </p:nvSpPr>
        <p:spPr>
          <a:xfrm>
            <a:off x="800807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误差混合计算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09D39A-ADFA-40DA-A759-40E34D23AAD7}"/>
              </a:ext>
            </a:extLst>
          </p:cNvPr>
          <p:cNvSpPr/>
          <p:nvPr/>
        </p:nvSpPr>
        <p:spPr>
          <a:xfrm>
            <a:off x="7907388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PX4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姿态控制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BF022F-921B-4E79-A2A1-6E8D2351C956}"/>
              </a:ext>
            </a:extLst>
          </p:cNvPr>
          <p:cNvSpPr/>
          <p:nvPr/>
        </p:nvSpPr>
        <p:spPr>
          <a:xfrm>
            <a:off x="9692312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无人机动力学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248C832-8560-48D1-8F51-1E0CD0EB5155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 flipV="1">
            <a:off x="3705509" y="3180727"/>
            <a:ext cx="1411153" cy="18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71A273FD-4E34-4063-82E6-152E6ADFA07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6236439" y="3180727"/>
            <a:ext cx="1670949" cy="493143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3166397-944D-44C8-AEB7-45C5C770D92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027165" y="3673870"/>
            <a:ext cx="6651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92778BD-42C6-43FA-B8A4-D255126CFD6D}"/>
              </a:ext>
            </a:extLst>
          </p:cNvPr>
          <p:cNvCxnSpPr>
            <a:cxnSpLocks/>
            <a:stCxn id="19" idx="3"/>
            <a:endCxn id="13" idx="1"/>
          </p:cNvCxnSpPr>
          <p:nvPr/>
        </p:nvCxnSpPr>
        <p:spPr>
          <a:xfrm flipV="1">
            <a:off x="3705508" y="4179073"/>
            <a:ext cx="1411154" cy="2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89140B7E-3B00-4741-87CA-D653BC049CE5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1920584" y="3198993"/>
            <a:ext cx="665148" cy="474877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6554D9B5-B84C-419F-8E57-9F887CEBECDC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1920584" y="3673870"/>
            <a:ext cx="665147" cy="507245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6D7758F-BAFE-4C1F-B615-51BF85E4F539}"/>
              </a:ext>
            </a:extLst>
          </p:cNvPr>
          <p:cNvSpPr/>
          <p:nvPr/>
        </p:nvSpPr>
        <p:spPr>
          <a:xfrm>
            <a:off x="2584979" y="4903237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81E3AA22-32C4-48E2-B5C4-08AADD213E74}"/>
              </a:ext>
            </a:extLst>
          </p:cNvPr>
          <p:cNvCxnSpPr>
            <a:cxnSpLocks/>
            <a:stCxn id="20" idx="3"/>
            <a:endCxn id="50" idx="1"/>
          </p:cNvCxnSpPr>
          <p:nvPr/>
        </p:nvCxnSpPr>
        <p:spPr>
          <a:xfrm>
            <a:off x="1920584" y="3673870"/>
            <a:ext cx="664395" cy="1572902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EC86685-A050-49CF-8266-E46F0D8CFF84}"/>
              </a:ext>
            </a:extLst>
          </p:cNvPr>
          <p:cNvCxnSpPr>
            <a:cxnSpLocks/>
            <a:stCxn id="50" idx="3"/>
            <a:endCxn id="13" idx="2"/>
          </p:cNvCxnSpPr>
          <p:nvPr/>
        </p:nvCxnSpPr>
        <p:spPr>
          <a:xfrm flipV="1">
            <a:off x="3704756" y="4522608"/>
            <a:ext cx="1971795" cy="724164"/>
          </a:xfrm>
          <a:prstGeom prst="bentConnector2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8AC611F3-EEDE-4B0F-8AC4-5ADF117D7B5A}"/>
              </a:ext>
            </a:extLst>
          </p:cNvPr>
          <p:cNvSpPr/>
          <p:nvPr/>
        </p:nvSpPr>
        <p:spPr>
          <a:xfrm>
            <a:off x="4992574" y="1995865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状态信息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EF850C5-8D15-48E5-A448-6FDC5262493B}"/>
              </a:ext>
            </a:extLst>
          </p:cNvPr>
          <p:cNvSpPr/>
          <p:nvPr/>
        </p:nvSpPr>
        <p:spPr>
          <a:xfrm>
            <a:off x="3867180" y="2819229"/>
            <a:ext cx="1379187" cy="516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B497AE5D-9067-49FB-BA67-408414F2B562}"/>
              </a:ext>
            </a:extLst>
          </p:cNvPr>
          <p:cNvCxnSpPr>
            <a:cxnSpLocks/>
            <a:stCxn id="58" idx="0"/>
            <a:endCxn id="21" idx="0"/>
          </p:cNvCxnSpPr>
          <p:nvPr/>
        </p:nvCxnSpPr>
        <p:spPr>
          <a:xfrm rot="16200000" flipH="1">
            <a:off x="6256472" y="1119531"/>
            <a:ext cx="511106" cy="3910503"/>
          </a:xfrm>
          <a:prstGeom prst="bentConnector3">
            <a:avLst>
              <a:gd name="adj1" fmla="val -44727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6F51FFB6-8ED9-4C11-AA19-22F9072EBF7C}"/>
              </a:ext>
            </a:extLst>
          </p:cNvPr>
          <p:cNvSpPr/>
          <p:nvPr/>
        </p:nvSpPr>
        <p:spPr>
          <a:xfrm>
            <a:off x="6599512" y="3287185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期望滚转角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D393B22-E3D1-4E06-AB59-967A0EE4F3EE}"/>
              </a:ext>
            </a:extLst>
          </p:cNvPr>
          <p:cNvSpPr/>
          <p:nvPr/>
        </p:nvSpPr>
        <p:spPr>
          <a:xfrm>
            <a:off x="677636" y="1926771"/>
            <a:ext cx="5894532" cy="38753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F54C418-609D-448D-A413-F0172200857D}"/>
              </a:ext>
            </a:extLst>
          </p:cNvPr>
          <p:cNvSpPr/>
          <p:nvPr/>
        </p:nvSpPr>
        <p:spPr>
          <a:xfrm>
            <a:off x="7647593" y="2678900"/>
            <a:ext cx="1712146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sp>
        <p:nvSpPr>
          <p:cNvPr id="71" name="矩形: 圆角 70">
            <a:hlinkClick r:id="rId3" action="ppaction://hlinksldjump"/>
            <a:extLst>
              <a:ext uri="{FF2B5EF4-FFF2-40B4-BE49-F238E27FC236}">
                <a16:creationId xmlns:a16="http://schemas.microsoft.com/office/drawing/2014/main" id="{5D8D6BCB-13B8-487E-A44E-8A48EE07171C}"/>
              </a:ext>
            </a:extLst>
          </p:cNvPr>
          <p:cNvSpPr/>
          <p:nvPr/>
        </p:nvSpPr>
        <p:spPr>
          <a:xfrm>
            <a:off x="8800849" y="5246772"/>
            <a:ext cx="2122965" cy="419242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PX4</a:t>
            </a:r>
            <a:r>
              <a:rPr lang="zh-CN" altLang="en-US" dirty="0">
                <a:solidFill>
                  <a:schemeClr val="tx1"/>
                </a:solidFill>
              </a:rPr>
              <a:t>姿态控制附录</a:t>
            </a:r>
          </a:p>
        </p:txBody>
      </p:sp>
    </p:spTree>
    <p:extLst>
      <p:ext uri="{BB962C8B-B14F-4D97-AF65-F5344CB8AC3E}">
        <p14:creationId xmlns:p14="http://schemas.microsoft.com/office/powerpoint/2010/main" val="3434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27544" y="4283909"/>
            <a:ext cx="5138127" cy="782043"/>
            <a:chOff x="5181690" y="2820871"/>
            <a:chExt cx="3619441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3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812528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仿真结果分析</a:t>
              </a:r>
              <a:endParaRPr lang="zh-CN" altLang="en-US" sz="3600" b="1" spc="300" dirty="0">
                <a:solidFill>
                  <a:srgbClr val="A2A2A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29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数学仿真（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MATLAB/Simulink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），水平平面：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2E5308-6C39-4BD1-8E86-8507D2DEB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41" y="2491908"/>
            <a:ext cx="4207659" cy="3111297"/>
          </a:xfrm>
          <a:prstGeom prst="rect">
            <a:avLst/>
          </a:prstGeom>
        </p:spPr>
      </p:pic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6E838619-3EB9-4B67-A5B2-8EDD8CE95D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91908"/>
            <a:ext cx="4207659" cy="3114857"/>
          </a:xfrm>
          <a:prstGeom prst="rect">
            <a:avLst/>
          </a:prstGeom>
        </p:spPr>
      </p:pic>
      <p:pic>
        <p:nvPicPr>
          <p:cNvPr id="11" name="图片 10" descr="地图的截图&#10;&#10;描述已自动生成">
            <a:extLst>
              <a:ext uri="{FF2B5EF4-FFF2-40B4-BE49-F238E27FC236}">
                <a16:creationId xmlns:a16="http://schemas.microsoft.com/office/drawing/2014/main" id="{67C032DC-150F-473F-87DD-2109310C1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18" y="2502985"/>
            <a:ext cx="4025843" cy="30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35847" y="2924237"/>
            <a:ext cx="5844097" cy="511814"/>
            <a:chOff x="5181690" y="2820871"/>
            <a:chExt cx="6290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6025662" y="2880873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研究背景与研究目标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35847" y="3642891"/>
            <a:ext cx="5853574" cy="511814"/>
            <a:chOff x="5184190" y="4548742"/>
            <a:chExt cx="6300518" cy="55089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595AA9B-38D0-46FD-A522-1C11B31079F7}"/>
                </a:ext>
              </a:extLst>
            </p:cNvPr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3CC5F2B-0ED3-4692-A876-F7B76F8D8312}"/>
                </a:ext>
              </a:extLst>
            </p:cNvPr>
            <p:cNvSpPr txBox="1"/>
            <p:nvPr/>
          </p:nvSpPr>
          <p:spPr>
            <a:xfrm>
              <a:off x="6025662" y="4608744"/>
              <a:ext cx="54590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srgbClr val="194326"/>
                  </a:solidFill>
                </a:rPr>
                <a:t>问题分析与编队控制器设计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194326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35847" y="4359313"/>
            <a:ext cx="5844097" cy="511814"/>
            <a:chOff x="5181690" y="5404127"/>
            <a:chExt cx="6290318" cy="5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仿真结果分析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35847" y="5075735"/>
            <a:ext cx="5844097" cy="511814"/>
            <a:chOff x="5181690" y="5404127"/>
            <a:chExt cx="6290318" cy="55089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总结与展望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E51A67F7-2D5D-449D-9AE5-2FF7DEEFA49F}"/>
              </a:ext>
            </a:extLst>
          </p:cNvPr>
          <p:cNvSpPr txBox="1">
            <a:spLocks/>
          </p:cNvSpPr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7239F040-8C2F-4B38-8A30-4607B537A64A}"/>
              </a:ext>
            </a:extLst>
          </p:cNvPr>
          <p:cNvSpPr txBox="1">
            <a:spLocks/>
          </p:cNvSpPr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44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文字, 游戏机&#10;&#10;描述已自动生成">
            <a:extLst>
              <a:ext uri="{FF2B5EF4-FFF2-40B4-BE49-F238E27FC236}">
                <a16:creationId xmlns:a16="http://schemas.microsoft.com/office/drawing/2014/main" id="{D5B2F44C-55AE-4334-BEF1-1FFB971B9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014"/>
            <a:ext cx="4220323" cy="3165242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数学仿真（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MATLAB/Simulink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），竖直平面：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16" name="图片 15" descr="图片包含 文字, 游戏机&#10;&#10;描述已自动生成">
            <a:extLst>
              <a:ext uri="{FF2B5EF4-FFF2-40B4-BE49-F238E27FC236}">
                <a16:creationId xmlns:a16="http://schemas.microsoft.com/office/drawing/2014/main" id="{1E8225A8-AF16-4C75-8182-D88665E47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70" y="2271243"/>
            <a:ext cx="4174042" cy="3168616"/>
          </a:xfrm>
          <a:prstGeom prst="rect">
            <a:avLst/>
          </a:prstGeom>
        </p:spPr>
      </p:pic>
      <p:pic>
        <p:nvPicPr>
          <p:cNvPr id="13" name="图片 12" descr="地图的截图&#10;&#10;描述已自动生成">
            <a:extLst>
              <a:ext uri="{FF2B5EF4-FFF2-40B4-BE49-F238E27FC236}">
                <a16:creationId xmlns:a16="http://schemas.microsoft.com/office/drawing/2014/main" id="{B31E4941-43E7-45CE-B868-47E582EB7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79" y="2287571"/>
            <a:ext cx="4224822" cy="31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动力学仿真平台概览：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社交网站的手机截图&#10;&#10;描述已自动生成">
            <a:extLst>
              <a:ext uri="{FF2B5EF4-FFF2-40B4-BE49-F238E27FC236}">
                <a16:creationId xmlns:a16="http://schemas.microsoft.com/office/drawing/2014/main" id="{A27303A8-AF70-4BE6-82B4-29F1E9B55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6" y="1698171"/>
            <a:ext cx="5734972" cy="3983788"/>
          </a:xfrm>
          <a:prstGeom prst="rect">
            <a:avLst/>
          </a:prstGeom>
        </p:spPr>
      </p:pic>
      <p:pic>
        <p:nvPicPr>
          <p:cNvPr id="12" name="图片 11" descr="图片包含 游戏机, 电子, 电路, 电脑&#10;&#10;描述已自动生成">
            <a:extLst>
              <a:ext uri="{FF2B5EF4-FFF2-40B4-BE49-F238E27FC236}">
                <a16:creationId xmlns:a16="http://schemas.microsoft.com/office/drawing/2014/main" id="{B31733F3-C8D6-4824-9183-85872313FB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47" y="1698171"/>
            <a:ext cx="6300653" cy="3983788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3CA987A-7F45-4150-9FD0-C0A258450C8F}"/>
              </a:ext>
            </a:extLst>
          </p:cNvPr>
          <p:cNvCxnSpPr>
            <a:cxnSpLocks/>
            <a:stCxn id="43" idx="0"/>
            <a:endCxn id="94" idx="0"/>
          </p:cNvCxnSpPr>
          <p:nvPr/>
        </p:nvCxnSpPr>
        <p:spPr>
          <a:xfrm rot="16200000" flipV="1">
            <a:off x="5848388" y="-3497575"/>
            <a:ext cx="82042" cy="11002965"/>
          </a:xfrm>
          <a:prstGeom prst="bentConnector3">
            <a:avLst>
              <a:gd name="adj1" fmla="val 69273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DFBAE33B-4E02-454E-B545-350720D32DED}"/>
              </a:ext>
            </a:extLst>
          </p:cNvPr>
          <p:cNvSpPr/>
          <p:nvPr/>
        </p:nvSpPr>
        <p:spPr>
          <a:xfrm>
            <a:off x="11301906" y="204492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6AF8110-9DA2-4E1F-968F-2590FFA767BA}"/>
              </a:ext>
            </a:extLst>
          </p:cNvPr>
          <p:cNvSpPr/>
          <p:nvPr/>
        </p:nvSpPr>
        <p:spPr>
          <a:xfrm>
            <a:off x="298941" y="1962887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7195CC3-BABC-4073-B900-5389BD7D1DF4}"/>
              </a:ext>
            </a:extLst>
          </p:cNvPr>
          <p:cNvCxnSpPr>
            <a:cxnSpLocks/>
            <a:stCxn id="97" idx="0"/>
            <a:endCxn id="98" idx="0"/>
          </p:cNvCxnSpPr>
          <p:nvPr/>
        </p:nvCxnSpPr>
        <p:spPr>
          <a:xfrm rot="16200000" flipH="1" flipV="1">
            <a:off x="3600033" y="-826366"/>
            <a:ext cx="2642510" cy="9165800"/>
          </a:xfrm>
          <a:prstGeom prst="bentConnector3">
            <a:avLst>
              <a:gd name="adj1" fmla="val -865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225FE2A2-E5C3-43A8-AECC-463C5BA78613}"/>
              </a:ext>
            </a:extLst>
          </p:cNvPr>
          <p:cNvSpPr/>
          <p:nvPr/>
        </p:nvSpPr>
        <p:spPr>
          <a:xfrm>
            <a:off x="9415203" y="243527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2AEAD90-E6CA-4773-8F29-5A77C3424A95}"/>
              </a:ext>
            </a:extLst>
          </p:cNvPr>
          <p:cNvSpPr/>
          <p:nvPr/>
        </p:nvSpPr>
        <p:spPr>
          <a:xfrm>
            <a:off x="249403" y="507778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66BF4DA9-9162-447F-9176-44939D6EC4EF}"/>
              </a:ext>
            </a:extLst>
          </p:cNvPr>
          <p:cNvCxnSpPr>
            <a:cxnSpLocks/>
            <a:stCxn id="104" idx="0"/>
            <a:endCxn id="105" idx="0"/>
          </p:cNvCxnSpPr>
          <p:nvPr/>
        </p:nvCxnSpPr>
        <p:spPr>
          <a:xfrm rot="16200000" flipV="1">
            <a:off x="7882087" y="1497636"/>
            <a:ext cx="783433" cy="6705032"/>
          </a:xfrm>
          <a:prstGeom prst="bentConnector3">
            <a:avLst>
              <a:gd name="adj1" fmla="val 12917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7E54875E-B590-4520-94BC-F0C5286E23BA}"/>
              </a:ext>
            </a:extLst>
          </p:cNvPr>
          <p:cNvSpPr/>
          <p:nvPr/>
        </p:nvSpPr>
        <p:spPr>
          <a:xfrm>
            <a:off x="11537334" y="5241868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9BB8743-3925-4E54-B58D-20ADE77215EC}"/>
              </a:ext>
            </a:extLst>
          </p:cNvPr>
          <p:cNvSpPr/>
          <p:nvPr/>
        </p:nvSpPr>
        <p:spPr>
          <a:xfrm>
            <a:off x="4832302" y="4458435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D490434F-6C8F-4D5E-A407-B16FDA6D64AE}"/>
              </a:ext>
            </a:extLst>
          </p:cNvPr>
          <p:cNvCxnSpPr>
            <a:cxnSpLocks/>
            <a:stCxn id="109" idx="2"/>
            <a:endCxn id="110" idx="2"/>
          </p:cNvCxnSpPr>
          <p:nvPr/>
        </p:nvCxnSpPr>
        <p:spPr>
          <a:xfrm rot="5400000" flipH="1">
            <a:off x="5262773" y="539680"/>
            <a:ext cx="865472" cy="8702983"/>
          </a:xfrm>
          <a:prstGeom prst="bentConnector3">
            <a:avLst>
              <a:gd name="adj1" fmla="val -818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DA34ACC2-63DC-41CF-A261-2DE4958A9149}"/>
              </a:ext>
            </a:extLst>
          </p:cNvPr>
          <p:cNvSpPr/>
          <p:nvPr/>
        </p:nvSpPr>
        <p:spPr>
          <a:xfrm>
            <a:off x="9958015" y="5159828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8A91F177-5CC2-44B0-ADA7-8A075885E15D}"/>
              </a:ext>
            </a:extLst>
          </p:cNvPr>
          <p:cNvSpPr/>
          <p:nvPr/>
        </p:nvSpPr>
        <p:spPr>
          <a:xfrm>
            <a:off x="1255032" y="4294356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4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94" grpId="0" animBg="1"/>
      <p:bldP spid="97" grpId="0" animBg="1"/>
      <p:bldP spid="98" grpId="0" animBg="1"/>
      <p:bldP spid="104" grpId="0" animBg="1"/>
      <p:bldP spid="105" grpId="0" animBg="1"/>
      <p:bldP spid="109" grpId="0" animBg="1"/>
      <p:bldP spid="1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），速度：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图片包含 文字, 地图, 白色, 覆盖&#10;&#10;描述已自动生成">
            <a:extLst>
              <a:ext uri="{FF2B5EF4-FFF2-40B4-BE49-F238E27FC236}">
                <a16:creationId xmlns:a16="http://schemas.microsoft.com/office/drawing/2014/main" id="{18E9CF9D-1A6C-43ED-AB10-BA41CF317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5" y="2019994"/>
            <a:ext cx="6143835" cy="2863562"/>
          </a:xfrm>
          <a:prstGeom prst="rect">
            <a:avLst/>
          </a:prstGeom>
        </p:spPr>
      </p:pic>
      <p:pic>
        <p:nvPicPr>
          <p:cNvPr id="12" name="图片 11" descr="图片包含 文字, 照片, 白色, 覆盖&#10;&#10;描述已自动生成">
            <a:extLst>
              <a:ext uri="{FF2B5EF4-FFF2-40B4-BE49-F238E27FC236}">
                <a16:creationId xmlns:a16="http://schemas.microsoft.com/office/drawing/2014/main" id="{56F45C36-3EA0-405B-AE05-15DB0DA8D9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0" y="1968889"/>
            <a:ext cx="5760721" cy="2950532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99CE3D7-5EAF-4F1B-A63F-FBA056CDE4F0}"/>
              </a:ext>
            </a:extLst>
          </p:cNvPr>
          <p:cNvCxnSpPr/>
          <p:nvPr/>
        </p:nvCxnSpPr>
        <p:spPr>
          <a:xfrm>
            <a:off x="4624173" y="3677920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2AF50FD-2ED0-440C-8E8A-AF03A105225D}"/>
              </a:ext>
            </a:extLst>
          </p:cNvPr>
          <p:cNvCxnSpPr/>
          <p:nvPr/>
        </p:nvCxnSpPr>
        <p:spPr>
          <a:xfrm>
            <a:off x="5271873" y="3677920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AA6215E-84D4-419A-9FD2-8366BDBAD17F}"/>
              </a:ext>
            </a:extLst>
          </p:cNvPr>
          <p:cNvCxnSpPr>
            <a:cxnSpLocks/>
          </p:cNvCxnSpPr>
          <p:nvPr/>
        </p:nvCxnSpPr>
        <p:spPr>
          <a:xfrm flipH="1">
            <a:off x="5235576" y="3579465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EDAF650-B291-4787-9D88-81E0052FD9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93758"/>
              </p:ext>
            </p:extLst>
          </p:nvPr>
        </p:nvGraphicFramePr>
        <p:xfrm>
          <a:off x="5457508" y="3536950"/>
          <a:ext cx="206375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Equation" r:id="rId6" imgW="330120" imgH="203040" progId="Equation.DSMT4">
                  <p:embed/>
                </p:oleObj>
              </mc:Choice>
              <mc:Fallback>
                <p:oleObj name="Equation" r:id="rId6" imgW="330120" imgH="20304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79C6F5F3-30AD-41CD-BD9A-BF0D0248A8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7508" y="3536950"/>
                        <a:ext cx="206375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F323297-A0CD-4304-9B6E-ACB42651C0A3}"/>
              </a:ext>
            </a:extLst>
          </p:cNvPr>
          <p:cNvCxnSpPr/>
          <p:nvPr/>
        </p:nvCxnSpPr>
        <p:spPr>
          <a:xfrm>
            <a:off x="4624173" y="3791012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AD97E9C-D3D5-4E9D-A1EA-791AF4FA9004}"/>
              </a:ext>
            </a:extLst>
          </p:cNvPr>
          <p:cNvCxnSpPr>
            <a:cxnSpLocks/>
          </p:cNvCxnSpPr>
          <p:nvPr/>
        </p:nvCxnSpPr>
        <p:spPr>
          <a:xfrm flipV="1">
            <a:off x="5271873" y="3752850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0EA5CC0-7FE7-44E4-845A-26A66BFC6316}"/>
              </a:ext>
            </a:extLst>
          </p:cNvPr>
          <p:cNvCxnSpPr>
            <a:cxnSpLocks/>
          </p:cNvCxnSpPr>
          <p:nvPr/>
        </p:nvCxnSpPr>
        <p:spPr>
          <a:xfrm flipH="1" flipV="1">
            <a:off x="5274032" y="3772558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FD16AF75-82C1-416A-A0AD-9BCE0C861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582605"/>
              </p:ext>
            </p:extLst>
          </p:nvPr>
        </p:nvGraphicFramePr>
        <p:xfrm>
          <a:off x="5425457" y="3759897"/>
          <a:ext cx="246063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Equation" r:id="rId8" imgW="393480" imgH="203040" progId="Equation.DSMT4">
                  <p:embed/>
                </p:oleObj>
              </mc:Choice>
              <mc:Fallback>
                <p:oleObj name="Equation" r:id="rId8" imgW="393480" imgH="20304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02DE2F77-BDBA-4B05-9DFC-DD3485C5D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25457" y="3759897"/>
                        <a:ext cx="246063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A9543B4-F482-4A09-9D03-820BA4536AC7}"/>
              </a:ext>
            </a:extLst>
          </p:cNvPr>
          <p:cNvCxnSpPr/>
          <p:nvPr/>
        </p:nvCxnSpPr>
        <p:spPr>
          <a:xfrm flipH="1" flipV="1">
            <a:off x="4661905" y="3152745"/>
            <a:ext cx="29718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12929AAE-24D1-4D2C-B9A6-835773A715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2079" y="2503090"/>
            <a:ext cx="1965391" cy="905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DBB09E-2788-4655-861A-72FBF66112C0}"/>
              </a:ext>
            </a:extLst>
          </p:cNvPr>
          <p:cNvCxnSpPr/>
          <p:nvPr/>
        </p:nvCxnSpPr>
        <p:spPr>
          <a:xfrm>
            <a:off x="10382525" y="2715856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3E5EBD-2F4E-4EAB-BAE5-5B2683BBD67C}"/>
              </a:ext>
            </a:extLst>
          </p:cNvPr>
          <p:cNvCxnSpPr/>
          <p:nvPr/>
        </p:nvCxnSpPr>
        <p:spPr>
          <a:xfrm>
            <a:off x="11030225" y="2715856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630FE95-52DD-46FA-8951-6D1AB604535E}"/>
              </a:ext>
            </a:extLst>
          </p:cNvPr>
          <p:cNvCxnSpPr>
            <a:cxnSpLocks/>
          </p:cNvCxnSpPr>
          <p:nvPr/>
        </p:nvCxnSpPr>
        <p:spPr>
          <a:xfrm flipH="1">
            <a:off x="10993928" y="2617401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DD53AD2F-9072-42CD-A1A9-C471B2419B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186331"/>
              </p:ext>
            </p:extLst>
          </p:nvPr>
        </p:nvGraphicFramePr>
        <p:xfrm>
          <a:off x="11136313" y="2582863"/>
          <a:ext cx="365125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Equation" r:id="rId11" imgW="583920" imgH="177480" progId="Equation.DSMT4">
                  <p:embed/>
                </p:oleObj>
              </mc:Choice>
              <mc:Fallback>
                <p:oleObj name="Equation" r:id="rId11" imgW="583920" imgH="17748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FEDAF650-B291-4787-9D88-81E0052FD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136313" y="2582863"/>
                        <a:ext cx="365125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E4454BC-5F32-409B-9273-A52B3EC945E0}"/>
              </a:ext>
            </a:extLst>
          </p:cNvPr>
          <p:cNvCxnSpPr/>
          <p:nvPr/>
        </p:nvCxnSpPr>
        <p:spPr>
          <a:xfrm>
            <a:off x="10382525" y="2758401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8D8530E-0588-4FEC-AD79-E0A66B6BA4F9}"/>
              </a:ext>
            </a:extLst>
          </p:cNvPr>
          <p:cNvCxnSpPr>
            <a:cxnSpLocks/>
          </p:cNvCxnSpPr>
          <p:nvPr/>
        </p:nvCxnSpPr>
        <p:spPr>
          <a:xfrm flipH="1" flipV="1">
            <a:off x="11032384" y="2810494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8832274A-23F8-4F24-9428-C41E5FFA88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56669"/>
              </p:ext>
            </p:extLst>
          </p:nvPr>
        </p:nvGraphicFramePr>
        <p:xfrm>
          <a:off x="11098213" y="2805113"/>
          <a:ext cx="420687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Equation" r:id="rId13" imgW="672840" imgH="177480" progId="Equation.DSMT4">
                  <p:embed/>
                </p:oleObj>
              </mc:Choice>
              <mc:Fallback>
                <p:oleObj name="Equation" r:id="rId13" imgW="672840" imgH="17748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FD16AF75-82C1-416A-A0AD-9BCE0C8617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098213" y="2805113"/>
                        <a:ext cx="420687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F22681-1B80-4A1A-B5A0-631D6DDF72E2}"/>
              </a:ext>
            </a:extLst>
          </p:cNvPr>
          <p:cNvCxnSpPr>
            <a:cxnSpLocks/>
          </p:cNvCxnSpPr>
          <p:nvPr/>
        </p:nvCxnSpPr>
        <p:spPr>
          <a:xfrm flipH="1">
            <a:off x="10304282" y="2860675"/>
            <a:ext cx="597200" cy="52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850A13CC-686B-43D8-8C03-885ABF72B6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30832" y="3408246"/>
            <a:ext cx="2073450" cy="88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7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地图的截图&#10;&#10;描述已自动生成">
            <a:extLst>
              <a:ext uri="{FF2B5EF4-FFF2-40B4-BE49-F238E27FC236}">
                <a16:creationId xmlns:a16="http://schemas.microsoft.com/office/drawing/2014/main" id="{095B4AD2-F24A-48A3-A526-603ADB8D1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134" y="2453609"/>
            <a:ext cx="6110763" cy="264002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），水平平面：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7" name="图片 6" descr="地图的截图&#10;&#10;描述已自动生成">
            <a:extLst>
              <a:ext uri="{FF2B5EF4-FFF2-40B4-BE49-F238E27FC236}">
                <a16:creationId xmlns:a16="http://schemas.microsoft.com/office/drawing/2014/main" id="{F8E8BC32-2A72-4AA6-AC5E-A0ACF598A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3609"/>
            <a:ext cx="6057149" cy="29687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397FB7C-58C8-44F8-B16B-DAE975794761}"/>
              </a:ext>
            </a:extLst>
          </p:cNvPr>
          <p:cNvCxnSpPr/>
          <p:nvPr/>
        </p:nvCxnSpPr>
        <p:spPr>
          <a:xfrm>
            <a:off x="4422508" y="4972823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EA66576-5E35-4F38-8CF5-6FEAE6655F4C}"/>
              </a:ext>
            </a:extLst>
          </p:cNvPr>
          <p:cNvCxnSpPr/>
          <p:nvPr/>
        </p:nvCxnSpPr>
        <p:spPr>
          <a:xfrm>
            <a:off x="5070208" y="4972823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5EBB560-F2FB-4108-83EA-65A5A03F952D}"/>
              </a:ext>
            </a:extLst>
          </p:cNvPr>
          <p:cNvCxnSpPr>
            <a:cxnSpLocks/>
          </p:cNvCxnSpPr>
          <p:nvPr/>
        </p:nvCxnSpPr>
        <p:spPr>
          <a:xfrm flipH="1">
            <a:off x="5070208" y="4895353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F44AFA8-9517-4884-B78A-CA1AEB126D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62824"/>
              </p:ext>
            </p:extLst>
          </p:nvPr>
        </p:nvGraphicFramePr>
        <p:xfrm>
          <a:off x="5249804" y="4840903"/>
          <a:ext cx="222246" cy="11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Equation" r:id="rId6" imgW="355320" imgH="177480" progId="Equation.DSMT4">
                  <p:embed/>
                </p:oleObj>
              </mc:Choice>
              <mc:Fallback>
                <p:oleObj name="Equation" r:id="rId6" imgW="355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49804" y="4840903"/>
                        <a:ext cx="222246" cy="11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6DE9A4D8-7381-4851-9BC8-9EC263B03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5991" y="3379481"/>
            <a:ext cx="1908153" cy="879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745803A-5E1A-4020-B3D0-0BAD06419954}"/>
              </a:ext>
            </a:extLst>
          </p:cNvPr>
          <p:cNvCxnSpPr/>
          <p:nvPr/>
        </p:nvCxnSpPr>
        <p:spPr>
          <a:xfrm flipH="1" flipV="1">
            <a:off x="4768163" y="4420293"/>
            <a:ext cx="29718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ABD22ED-05BE-481E-AF2A-2319FD1C0491}"/>
              </a:ext>
            </a:extLst>
          </p:cNvPr>
          <p:cNvCxnSpPr/>
          <p:nvPr/>
        </p:nvCxnSpPr>
        <p:spPr>
          <a:xfrm>
            <a:off x="10721902" y="4214529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E04D923-74D2-403E-A361-9CFCAF8BD704}"/>
              </a:ext>
            </a:extLst>
          </p:cNvPr>
          <p:cNvCxnSpPr/>
          <p:nvPr/>
        </p:nvCxnSpPr>
        <p:spPr>
          <a:xfrm>
            <a:off x="11369602" y="4214529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877B42D-D79C-4A81-952E-3B1145CDFF91}"/>
              </a:ext>
            </a:extLst>
          </p:cNvPr>
          <p:cNvCxnSpPr>
            <a:cxnSpLocks/>
          </p:cNvCxnSpPr>
          <p:nvPr/>
        </p:nvCxnSpPr>
        <p:spPr>
          <a:xfrm flipH="1">
            <a:off x="11369602" y="4137059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79C6F5F3-30AD-41CD-BD9A-BF0D0248A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64283"/>
              </p:ext>
            </p:extLst>
          </p:nvPr>
        </p:nvGraphicFramePr>
        <p:xfrm>
          <a:off x="11552208" y="4082132"/>
          <a:ext cx="214313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Equation" r:id="rId9" imgW="342720" imgH="177480" progId="Equation.DSMT4">
                  <p:embed/>
                </p:oleObj>
              </mc:Choice>
              <mc:Fallback>
                <p:oleObj name="Equation" r:id="rId9" imgW="342720" imgH="1774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1F44AFA8-9517-4884-B78A-CA1AEB126D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552208" y="4082132"/>
                        <a:ext cx="214313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61B270F-ACCB-4A82-BDBA-3258ECDCFD06}"/>
              </a:ext>
            </a:extLst>
          </p:cNvPr>
          <p:cNvCxnSpPr/>
          <p:nvPr/>
        </p:nvCxnSpPr>
        <p:spPr>
          <a:xfrm>
            <a:off x="10721902" y="4327621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7CA23C7-A7D1-4243-998C-D7D287904EC3}"/>
              </a:ext>
            </a:extLst>
          </p:cNvPr>
          <p:cNvCxnSpPr>
            <a:cxnSpLocks/>
          </p:cNvCxnSpPr>
          <p:nvPr/>
        </p:nvCxnSpPr>
        <p:spPr>
          <a:xfrm flipV="1">
            <a:off x="11369602" y="4289459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51450C0-7184-4F24-B0F6-1BDBC77EC0F7}"/>
              </a:ext>
            </a:extLst>
          </p:cNvPr>
          <p:cNvCxnSpPr>
            <a:cxnSpLocks/>
          </p:cNvCxnSpPr>
          <p:nvPr/>
        </p:nvCxnSpPr>
        <p:spPr>
          <a:xfrm flipH="1" flipV="1">
            <a:off x="11371761" y="4309167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02DE2F77-BDBA-4B05-9DFC-DD3485C5D7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550283"/>
              </p:ext>
            </p:extLst>
          </p:nvPr>
        </p:nvGraphicFramePr>
        <p:xfrm>
          <a:off x="11533158" y="4309167"/>
          <a:ext cx="293690" cy="11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Equation" r:id="rId11" imgW="469800" imgH="177480" progId="Equation.DSMT4">
                  <p:embed/>
                </p:oleObj>
              </mc:Choice>
              <mc:Fallback>
                <p:oleObj name="Equation" r:id="rId11" imgW="4698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533158" y="4309167"/>
                        <a:ext cx="293690" cy="11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图片 39">
            <a:extLst>
              <a:ext uri="{FF2B5EF4-FFF2-40B4-BE49-F238E27FC236}">
                <a16:creationId xmlns:a16="http://schemas.microsoft.com/office/drawing/2014/main" id="{AEEC7ACD-4060-4DAB-8117-2A6469A36C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4755" y="3059717"/>
            <a:ext cx="2004171" cy="879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71BCCA7-DE2C-47FA-8392-987F51F50FFE}"/>
              </a:ext>
            </a:extLst>
          </p:cNvPr>
          <p:cNvCxnSpPr>
            <a:cxnSpLocks/>
          </p:cNvCxnSpPr>
          <p:nvPr/>
        </p:nvCxnSpPr>
        <p:spPr>
          <a:xfrm flipH="1" flipV="1">
            <a:off x="11013883" y="3769394"/>
            <a:ext cx="350274" cy="45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80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），竖直平面：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7D6FA3F4-27A8-4FC7-9B8E-97B3A8924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65" y="1649467"/>
            <a:ext cx="9214669" cy="4262428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6D39CC8-4B0C-436F-96CC-28D63E27BE9F}"/>
              </a:ext>
            </a:extLst>
          </p:cNvPr>
          <p:cNvCxnSpPr/>
          <p:nvPr/>
        </p:nvCxnSpPr>
        <p:spPr>
          <a:xfrm>
            <a:off x="8734655" y="4569841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F4DB6CC-CF3E-4748-B14C-D2F582E8C1F9}"/>
              </a:ext>
            </a:extLst>
          </p:cNvPr>
          <p:cNvCxnSpPr/>
          <p:nvPr/>
        </p:nvCxnSpPr>
        <p:spPr>
          <a:xfrm>
            <a:off x="9382355" y="4550791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C3DE5C-590B-4D04-BF80-825E25D388CD}"/>
              </a:ext>
            </a:extLst>
          </p:cNvPr>
          <p:cNvCxnSpPr>
            <a:cxnSpLocks/>
          </p:cNvCxnSpPr>
          <p:nvPr/>
        </p:nvCxnSpPr>
        <p:spPr>
          <a:xfrm flipH="1">
            <a:off x="9382355" y="4473321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098093DE-6DCB-46C9-AC3C-4F232C3F7D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413266"/>
              </p:ext>
            </p:extLst>
          </p:nvPr>
        </p:nvGraphicFramePr>
        <p:xfrm>
          <a:off x="9561513" y="4418013"/>
          <a:ext cx="222250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5" imgW="355320" imgH="177480" progId="Equation.DSMT4">
                  <p:embed/>
                </p:oleObj>
              </mc:Choice>
              <mc:Fallback>
                <p:oleObj name="Equation" r:id="rId5" imgW="355320" imgH="177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79C6F5F3-30AD-41CD-BD9A-BF0D0248A8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61513" y="4418013"/>
                        <a:ext cx="222250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C13D781-5131-4602-A922-142D1399B461}"/>
              </a:ext>
            </a:extLst>
          </p:cNvPr>
          <p:cNvCxnSpPr/>
          <p:nvPr/>
        </p:nvCxnSpPr>
        <p:spPr>
          <a:xfrm>
            <a:off x="8734655" y="4633403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0FEA248-E43A-4A0C-BCE8-070745316004}"/>
              </a:ext>
            </a:extLst>
          </p:cNvPr>
          <p:cNvCxnSpPr>
            <a:cxnSpLocks/>
          </p:cNvCxnSpPr>
          <p:nvPr/>
        </p:nvCxnSpPr>
        <p:spPr>
          <a:xfrm flipV="1">
            <a:off x="9382355" y="4625721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3809F4D-D600-401A-A8A2-9B67E1294B3C}"/>
              </a:ext>
            </a:extLst>
          </p:cNvPr>
          <p:cNvCxnSpPr>
            <a:cxnSpLocks/>
          </p:cNvCxnSpPr>
          <p:nvPr/>
        </p:nvCxnSpPr>
        <p:spPr>
          <a:xfrm flipH="1" flipV="1">
            <a:off x="9384514" y="4645429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BF0EB951-0888-4C34-B510-567B82C372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38267"/>
              </p:ext>
            </p:extLst>
          </p:nvPr>
        </p:nvGraphicFramePr>
        <p:xfrm>
          <a:off x="9545911" y="4645429"/>
          <a:ext cx="293690" cy="11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7" imgW="469800" imgH="177480" progId="Equation.DSMT4">
                  <p:embed/>
                </p:oleObj>
              </mc:Choice>
              <mc:Fallback>
                <p:oleObj name="Equation" r:id="rId7" imgW="469800" imgH="17748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02DE2F77-BDBA-4B05-9DFC-DD3485C5D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45911" y="4645429"/>
                        <a:ext cx="293690" cy="11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96F220C-17B9-4864-A9DA-BB7335C26B4F}"/>
              </a:ext>
            </a:extLst>
          </p:cNvPr>
          <p:cNvCxnSpPr>
            <a:cxnSpLocks/>
          </p:cNvCxnSpPr>
          <p:nvPr/>
        </p:nvCxnSpPr>
        <p:spPr>
          <a:xfrm flipH="1" flipV="1">
            <a:off x="9041630" y="3990948"/>
            <a:ext cx="276937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6601918E-0B80-4FDA-95F8-8B3ECC1E1D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929" y="2673543"/>
            <a:ext cx="3183506" cy="1212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1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27544" y="4283909"/>
            <a:ext cx="3660158" cy="782043"/>
            <a:chOff x="5181690" y="2820871"/>
            <a:chExt cx="2578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4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4" y="2888229"/>
              <a:ext cx="1771404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总结与展望</a:t>
              </a:r>
              <a:endPara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9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336758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感谢观看</a:t>
            </a:r>
            <a:endParaRPr lang="en-US" altLang="zh-CN" sz="4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敬请各位老师批评指正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41CD5C-FFFA-4995-8EEA-070AB8DE8083}"/>
              </a:ext>
            </a:extLst>
          </p:cNvPr>
          <p:cNvSpPr txBox="1"/>
          <p:nvPr/>
        </p:nvSpPr>
        <p:spPr>
          <a:xfrm>
            <a:off x="5052591" y="4089237"/>
            <a:ext cx="210062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答辩人：李   顺</a:t>
            </a:r>
            <a:endParaRPr lang="en-US" altLang="zh-CN" sz="1200" spc="1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导　师：王佳楠</a:t>
            </a: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—PX4</a:t>
            </a:r>
            <a:r>
              <a:rPr lang="zh-CN" altLang="en-US" dirty="0"/>
              <a:t>姿态驾驶仪内环逻辑</a:t>
            </a:r>
          </a:p>
        </p:txBody>
      </p:sp>
      <p:pic>
        <p:nvPicPr>
          <p:cNvPr id="4" name="图片 3" descr="图片包含 游戏机, 物体, 钟表&#10;&#10;描述已自动生成">
            <a:extLst>
              <a:ext uri="{FF2B5EF4-FFF2-40B4-BE49-F238E27FC236}">
                <a16:creationId xmlns:a16="http://schemas.microsoft.com/office/drawing/2014/main" id="{3C7ABDB2-F0E5-48D2-AE39-0B9F75F18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007"/>
            <a:ext cx="12192000" cy="3383986"/>
          </a:xfrm>
          <a:prstGeom prst="rect">
            <a:avLst/>
          </a:prstGeom>
        </p:spPr>
      </p:pic>
      <p:sp>
        <p:nvSpPr>
          <p:cNvPr id="24" name="矩形: 圆角 23">
            <a:hlinkClick r:id="rId4" action="ppaction://hlinksldjump"/>
            <a:extLst>
              <a:ext uri="{FF2B5EF4-FFF2-40B4-BE49-F238E27FC236}">
                <a16:creationId xmlns:a16="http://schemas.microsoft.com/office/drawing/2014/main" id="{E6BAA24B-4C22-4DA4-B594-53BACE776F55}"/>
              </a:ext>
            </a:extLst>
          </p:cNvPr>
          <p:cNvSpPr/>
          <p:nvPr/>
        </p:nvSpPr>
        <p:spPr>
          <a:xfrm>
            <a:off x="8800849" y="5246772"/>
            <a:ext cx="2122965" cy="419242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351243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—</a:t>
            </a:r>
            <a:r>
              <a:rPr lang="zh-CN" altLang="en-US" dirty="0"/>
              <a:t>飞行仿真试验片段</a:t>
            </a:r>
          </a:p>
        </p:txBody>
      </p:sp>
    </p:spTree>
    <p:extLst>
      <p:ext uri="{BB962C8B-B14F-4D97-AF65-F5344CB8AC3E}">
        <p14:creationId xmlns:p14="http://schemas.microsoft.com/office/powerpoint/2010/main" val="198229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—</a:t>
            </a:r>
            <a:r>
              <a:rPr lang="zh-CN" altLang="en-US" dirty="0"/>
              <a:t>飞行试验片段</a:t>
            </a:r>
          </a:p>
        </p:txBody>
      </p:sp>
    </p:spTree>
    <p:extLst>
      <p:ext uri="{BB962C8B-B14F-4D97-AF65-F5344CB8AC3E}">
        <p14:creationId xmlns:p14="http://schemas.microsoft.com/office/powerpoint/2010/main" val="64478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5952061" cy="782043"/>
            <a:chOff x="5181690" y="2820871"/>
            <a:chExt cx="4192799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1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3385886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研究背景与研究目标</a:t>
              </a:r>
              <a:endParaRPr lang="zh-CN" altLang="en-US" sz="3600" b="1" spc="300" dirty="0">
                <a:solidFill>
                  <a:srgbClr val="A2A2A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94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387926" y="2461257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提高整体飞行效率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全方位侦查、协同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空中加受油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固定翼无人机编队的意义：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图片包含 户外, 飞行, 飞机, 交通&#10;&#10;描述已自动生成">
            <a:extLst>
              <a:ext uri="{FF2B5EF4-FFF2-40B4-BE49-F238E27FC236}">
                <a16:creationId xmlns:a16="http://schemas.microsoft.com/office/drawing/2014/main" id="{468DB56B-1075-4136-8176-CC9D18F99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3811100"/>
            <a:ext cx="3330818" cy="1995723"/>
          </a:xfrm>
          <a:prstGeom prst="rect">
            <a:avLst/>
          </a:prstGeom>
        </p:spPr>
      </p:pic>
      <p:pic>
        <p:nvPicPr>
          <p:cNvPr id="6" name="图片 5" descr="飞机在空中飞行的战斗机&#10;&#10;描述已自动生成">
            <a:extLst>
              <a:ext uri="{FF2B5EF4-FFF2-40B4-BE49-F238E27FC236}">
                <a16:creationId xmlns:a16="http://schemas.microsoft.com/office/drawing/2014/main" id="{13143777-A793-49AE-A9D3-CD31D4211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27" y="3811100"/>
            <a:ext cx="3207413" cy="1995723"/>
          </a:xfrm>
          <a:prstGeom prst="rect">
            <a:avLst/>
          </a:prstGeom>
        </p:spPr>
      </p:pic>
      <p:pic>
        <p:nvPicPr>
          <p:cNvPr id="15" name="图片 14" descr="飞机在空中飞行的战斗机&#10;&#10;描述已自动生成">
            <a:extLst>
              <a:ext uri="{FF2B5EF4-FFF2-40B4-BE49-F238E27FC236}">
                <a16:creationId xmlns:a16="http://schemas.microsoft.com/office/drawing/2014/main" id="{2180D3F2-0081-4D50-B118-C34F3F12A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27" y="1446721"/>
            <a:ext cx="3207413" cy="1955210"/>
          </a:xfrm>
          <a:prstGeom prst="rect">
            <a:avLst/>
          </a:prstGeom>
        </p:spPr>
      </p:pic>
      <p:pic>
        <p:nvPicPr>
          <p:cNvPr id="17" name="图片 16" descr="图片包含 桌子, 大, 小, 灯光&#10;&#10;描述已自动生成">
            <a:extLst>
              <a:ext uri="{FF2B5EF4-FFF2-40B4-BE49-F238E27FC236}">
                <a16:creationId xmlns:a16="http://schemas.microsoft.com/office/drawing/2014/main" id="{D01BB490-DF09-4934-B329-8B223CA5B6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1443884"/>
            <a:ext cx="3330818" cy="19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2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84875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编队控制发展现状：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9CBB8F-A921-4D32-A4E7-2F455DDF68E9}"/>
              </a:ext>
            </a:extLst>
          </p:cNvPr>
          <p:cNvSpPr/>
          <p:nvPr/>
        </p:nvSpPr>
        <p:spPr>
          <a:xfrm>
            <a:off x="829851" y="1356288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4FCAF8-B13F-42B7-8877-FE040591E0F6}"/>
              </a:ext>
            </a:extLst>
          </p:cNvPr>
          <p:cNvSpPr txBox="1"/>
          <p:nvPr/>
        </p:nvSpPr>
        <p:spPr>
          <a:xfrm>
            <a:off x="1730701" y="1519729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领从方法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CB83E0-67C9-41D9-B38C-5BDA65F58FF7}"/>
              </a:ext>
            </a:extLst>
          </p:cNvPr>
          <p:cNvSpPr txBox="1"/>
          <p:nvPr/>
        </p:nvSpPr>
        <p:spPr>
          <a:xfrm>
            <a:off x="1199262" y="2529384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群体中选择一领航无人机，其余无人机位置根据领航无人机偏移量确定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CB5DDB6-D42E-40D7-A7E2-265894AEB74F}"/>
              </a:ext>
            </a:extLst>
          </p:cNvPr>
          <p:cNvSpPr/>
          <p:nvPr/>
        </p:nvSpPr>
        <p:spPr>
          <a:xfrm>
            <a:off x="6260059" y="1356288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4ADF4B-D95D-4D29-B777-9DE0B6503561}"/>
              </a:ext>
            </a:extLst>
          </p:cNvPr>
          <p:cNvSpPr txBox="1"/>
          <p:nvPr/>
        </p:nvSpPr>
        <p:spPr>
          <a:xfrm>
            <a:off x="7160909" y="1519729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虚拟结构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AF495ED-BFE9-43F4-AC21-691954E80E2E}"/>
              </a:ext>
            </a:extLst>
          </p:cNvPr>
          <p:cNvSpPr txBox="1"/>
          <p:nvPr/>
        </p:nvSpPr>
        <p:spPr>
          <a:xfrm>
            <a:off x="6629470" y="2529384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编队的形状看做空间刚体，刚体的角点为无人机的期望位置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75AC112-FFE3-471B-895C-92D7B2C0C97A}"/>
              </a:ext>
            </a:extLst>
          </p:cNvPr>
          <p:cNvSpPr/>
          <p:nvPr/>
        </p:nvSpPr>
        <p:spPr>
          <a:xfrm>
            <a:off x="3640125" y="3869094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EFEA58E-5916-47D2-97D6-16F733A6DFCE}"/>
              </a:ext>
            </a:extLst>
          </p:cNvPr>
          <p:cNvSpPr txBox="1"/>
          <p:nvPr/>
        </p:nvSpPr>
        <p:spPr>
          <a:xfrm>
            <a:off x="4540975" y="4032535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基于行为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6DEADFC-DACB-42C0-8F03-3806BF358064}"/>
              </a:ext>
            </a:extLst>
          </p:cNvPr>
          <p:cNvSpPr txBox="1"/>
          <p:nvPr/>
        </p:nvSpPr>
        <p:spPr>
          <a:xfrm>
            <a:off x="4009536" y="5042190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将无人机的行为分类，无人机的控制控制源于各个行为的加权</a:t>
            </a:r>
          </a:p>
        </p:txBody>
      </p:sp>
    </p:spTree>
    <p:extLst>
      <p:ext uri="{BB962C8B-B14F-4D97-AF65-F5344CB8AC3E}">
        <p14:creationId xmlns:p14="http://schemas.microsoft.com/office/powerpoint/2010/main" val="2584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905901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开源固定翼无人机自动驾驶仪软件（固件）发展现状：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1A71EE-B4F2-43AD-9C11-D91AD13A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49" y="1981403"/>
            <a:ext cx="1548118" cy="7097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E8F19E-DF12-482F-B472-02C597E1A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30" y="3122400"/>
            <a:ext cx="1784037" cy="709713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24E7F778-F0E8-4916-8048-7B67D9A08665}"/>
              </a:ext>
            </a:extLst>
          </p:cNvPr>
          <p:cNvSpPr/>
          <p:nvPr/>
        </p:nvSpPr>
        <p:spPr>
          <a:xfrm>
            <a:off x="673101" y="1543047"/>
            <a:ext cx="3555999" cy="428576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直角三角形 47">
            <a:extLst>
              <a:ext uri="{FF2B5EF4-FFF2-40B4-BE49-F238E27FC236}">
                <a16:creationId xmlns:a16="http://schemas.microsoft.com/office/drawing/2014/main" id="{84EC999A-0E48-489B-9E5A-5EF7D2824714}"/>
              </a:ext>
            </a:extLst>
          </p:cNvPr>
          <p:cNvSpPr/>
          <p:nvPr/>
        </p:nvSpPr>
        <p:spPr>
          <a:xfrm rot="5400000" flipV="1">
            <a:off x="3038232" y="1546205"/>
            <a:ext cx="1190868" cy="119086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>
            <a:extLst>
              <a:ext uri="{FF2B5EF4-FFF2-40B4-BE49-F238E27FC236}">
                <a16:creationId xmlns:a16="http://schemas.microsoft.com/office/drawing/2014/main" id="{0A2C14E1-28FB-4281-94BD-B55BBB7A9949}"/>
              </a:ext>
            </a:extLst>
          </p:cNvPr>
          <p:cNvSpPr/>
          <p:nvPr/>
        </p:nvSpPr>
        <p:spPr>
          <a:xfrm flipV="1">
            <a:off x="4503546" y="1570699"/>
            <a:ext cx="1190868" cy="1190868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E560A9C-8678-4877-92FB-7063127E9E18}"/>
              </a:ext>
            </a:extLst>
          </p:cNvPr>
          <p:cNvSpPr/>
          <p:nvPr/>
        </p:nvSpPr>
        <p:spPr>
          <a:xfrm>
            <a:off x="4503546" y="1543047"/>
            <a:ext cx="3555999" cy="428576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9173C-935D-4534-8D9B-E28432293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97" y="2938319"/>
            <a:ext cx="1017498" cy="1017498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B0381979-5123-4D08-A3F4-A5977DEB32A8}"/>
              </a:ext>
            </a:extLst>
          </p:cNvPr>
          <p:cNvSpPr txBox="1"/>
          <p:nvPr/>
        </p:nvSpPr>
        <p:spPr>
          <a:xfrm>
            <a:off x="8252767" y="2689256"/>
            <a:ext cx="3559908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开源飞控的软件硬件可根据任务需求进行修改，接口更加丰富，成本更低。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876719A-867A-4D62-8942-2A49862F3AB5}"/>
              </a:ext>
            </a:extLst>
          </p:cNvPr>
          <p:cNvSpPr txBox="1"/>
          <p:nvPr/>
        </p:nvSpPr>
        <p:spPr>
          <a:xfrm>
            <a:off x="8333991" y="1578860"/>
            <a:ext cx="3413997" cy="54477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Why Open Source</a:t>
            </a:r>
            <a:r>
              <a:rPr lang="zh-CN" altLang="en-US" sz="20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？</a:t>
            </a:r>
            <a:endParaRPr kumimoji="0" lang="zh-CN" altLang="en-US" sz="20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755CA6-640C-4455-8BE6-7FE21831D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349" y="4581402"/>
            <a:ext cx="2530059" cy="7696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19F262-CD8D-4B67-92B7-482669E31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9521" y="4603966"/>
            <a:ext cx="2030425" cy="8569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9202EC-940C-4D62-97D2-E91B94BCA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272" y="3089908"/>
            <a:ext cx="1856922" cy="1185716"/>
          </a:xfrm>
          <a:prstGeom prst="rect">
            <a:avLst/>
          </a:prstGeom>
        </p:spPr>
      </p:pic>
      <p:sp>
        <p:nvSpPr>
          <p:cNvPr id="59" name="标题 8">
            <a:extLst>
              <a:ext uri="{FF2B5EF4-FFF2-40B4-BE49-F238E27FC236}">
                <a16:creationId xmlns:a16="http://schemas.microsoft.com/office/drawing/2014/main" id="{356F3EC9-B62B-4509-9F3C-080A6FFFCCA8}"/>
              </a:ext>
            </a:extLst>
          </p:cNvPr>
          <p:cNvSpPr txBox="1">
            <a:spLocks/>
          </p:cNvSpPr>
          <p:nvPr/>
        </p:nvSpPr>
        <p:spPr bwMode="auto">
          <a:xfrm>
            <a:off x="5115117" y="2439524"/>
            <a:ext cx="233285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srgbClr val="A2A2A2"/>
                </a:solidFill>
              </a:rPr>
              <a:t>院校，研究所</a:t>
            </a:r>
          </a:p>
        </p:txBody>
      </p:sp>
    </p:spTree>
    <p:extLst>
      <p:ext uri="{BB962C8B-B14F-4D97-AF65-F5344CB8AC3E}">
        <p14:creationId xmlns:p14="http://schemas.microsoft.com/office/powerpoint/2010/main" val="25568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904936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编队控制所存在的问题：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9" name="内容占位符 1">
            <a:extLst>
              <a:ext uri="{FF2B5EF4-FFF2-40B4-BE49-F238E27FC236}">
                <a16:creationId xmlns:a16="http://schemas.microsoft.com/office/drawing/2014/main" id="{C3881A96-F353-4DDB-9443-95FA346F86D5}"/>
              </a:ext>
            </a:extLst>
          </p:cNvPr>
          <p:cNvSpPr txBox="1">
            <a:spLocks/>
          </p:cNvSpPr>
          <p:nvPr/>
        </p:nvSpPr>
        <p:spPr>
          <a:xfrm>
            <a:off x="828187" y="1946940"/>
            <a:ext cx="10789591" cy="2650129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现有的大多数编队算法是一种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“纯编队算法”，</a:t>
            </a:r>
            <a:r>
              <a:rPr lang="zh-CN" altLang="en-US" b="1" dirty="0">
                <a:latin typeface="微软雅黑"/>
                <a:ea typeface="微软雅黑"/>
              </a:rPr>
              <a:t>编队的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“期望值”，</a:t>
            </a:r>
            <a:r>
              <a:rPr lang="zh-CN" altLang="en-US" b="1" dirty="0">
                <a:latin typeface="微软雅黑"/>
                <a:ea typeface="微软雅黑"/>
              </a:rPr>
              <a:t>导致现有算法和自动驾驶仪的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匹配性不好</a:t>
            </a:r>
            <a:endParaRPr lang="en-US" altLang="zh-CN" b="1" dirty="0">
              <a:solidFill>
                <a:srgbClr val="FF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latin typeface="微软雅黑"/>
                <a:ea typeface="微软雅黑"/>
              </a:rPr>
              <a:t>存在的编队控制器的控制量常为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期望加速度，</a:t>
            </a:r>
            <a:r>
              <a:rPr lang="zh-CN" altLang="en-US" b="1" dirty="0">
                <a:latin typeface="微软雅黑"/>
                <a:ea typeface="微软雅黑"/>
              </a:rPr>
              <a:t>自动驾驶仪无法接收</a:t>
            </a:r>
            <a:endParaRPr lang="en-US" altLang="zh-CN" b="1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b="1" dirty="0">
                <a:latin typeface="微软雅黑"/>
                <a:ea typeface="微软雅黑"/>
              </a:rPr>
              <a:t>3. </a:t>
            </a:r>
            <a:r>
              <a:rPr lang="zh-CN" altLang="en-US" b="1" dirty="0">
                <a:latin typeface="微软雅黑"/>
                <a:ea typeface="微软雅黑"/>
              </a:rPr>
              <a:t>加速度传感器精度受限，无法作为反馈</a:t>
            </a:r>
            <a:endParaRPr lang="en-US" altLang="zh-CN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8907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881380" y="2208198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针对现有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PX4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自动驾驶仪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的接口并考虑低成本无人机的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硬件精度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问题完成编队控制器设计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完成所设计控制器的仿真验证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软件设计以及移植方案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硬件平台解决方案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738907" y="1908877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rot="5400000" flipH="1" flipV="1">
            <a:off x="738907" y="458106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C605E1-488E-4CC7-B12B-4C38E889BD41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本次毕设的目标：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8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7402169" cy="782043"/>
            <a:chOff x="5181690" y="2820871"/>
            <a:chExt cx="5214296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2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4407383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srgbClr val="194326"/>
                  </a:solidFill>
                </a:rPr>
                <a:t>问题分析与编队控制器设计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39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7629</TotalTime>
  <Words>1058</Words>
  <Application>Microsoft Office PowerPoint</Application>
  <PresentationFormat>宽屏</PresentationFormat>
  <Paragraphs>210</Paragraphs>
  <Slides>29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微软雅黑</vt:lpstr>
      <vt:lpstr>Arial</vt:lpstr>
      <vt:lpstr>Wingdings</vt:lpstr>
      <vt:lpstr>微软雅黑 Light</vt:lpstr>
      <vt:lpstr>Century Gothic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研究背景与研究目标</vt:lpstr>
      <vt:lpstr>研究背景与研究目标</vt:lpstr>
      <vt:lpstr>研究背景与研究目标</vt:lpstr>
      <vt:lpstr>研究背景与研究目标</vt:lpstr>
      <vt:lpstr>研究背景与研究目标</vt:lpstr>
      <vt:lpstr>PowerPoint 演示文稿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PowerPoint 演示文稿</vt:lpstr>
      <vt:lpstr>仿真结果分析</vt:lpstr>
      <vt:lpstr>仿真结果分析</vt:lpstr>
      <vt:lpstr>仿真结果分析</vt:lpstr>
      <vt:lpstr>仿真结果分析</vt:lpstr>
      <vt:lpstr>仿真结果分析</vt:lpstr>
      <vt:lpstr>仿真结果分析</vt:lpstr>
      <vt:lpstr>PowerPoint 演示文稿</vt:lpstr>
      <vt:lpstr>PowerPoint 演示文稿</vt:lpstr>
      <vt:lpstr>附录—PX4姿态驾驶仪内环逻辑</vt:lpstr>
      <vt:lpstr>附录—飞行仿真试验片段</vt:lpstr>
      <vt:lpstr>附录—飞行试验片段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Lee shun</cp:lastModifiedBy>
  <cp:revision>666</cp:revision>
  <dcterms:created xsi:type="dcterms:W3CDTF">2016-11-28T11:30:35Z</dcterms:created>
  <dcterms:modified xsi:type="dcterms:W3CDTF">2020-06-16T02:07:56Z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